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notesMasterIdLst>
    <p:notesMasterId r:id="rId14"/>
  </p:notesMasterIdLst>
  <p:sldIdLst>
    <p:sldId id="256" r:id="rId5"/>
    <p:sldId id="264" r:id="rId6"/>
    <p:sldId id="261" r:id="rId7"/>
    <p:sldId id="258" r:id="rId8"/>
    <p:sldId id="265" r:id="rId9"/>
    <p:sldId id="259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ajyoti Chakraborty" userId="799cfb86-0884-4cb1-a78e-aa54e475246e" providerId="ADAL" clId="{DFFA0A0F-AD79-4F45-A162-D5E202DA3841}"/>
    <pc:docChg chg="undo custSel modSld">
      <pc:chgData name="Debajyoti Chakraborty" userId="799cfb86-0884-4cb1-a78e-aa54e475246e" providerId="ADAL" clId="{DFFA0A0F-AD79-4F45-A162-D5E202DA3841}" dt="2023-07-20T18:44:35.063" v="2" actId="1076"/>
      <pc:docMkLst>
        <pc:docMk/>
      </pc:docMkLst>
      <pc:sldChg chg="modSp mod">
        <pc:chgData name="Debajyoti Chakraborty" userId="799cfb86-0884-4cb1-a78e-aa54e475246e" providerId="ADAL" clId="{DFFA0A0F-AD79-4F45-A162-D5E202DA3841}" dt="2023-07-20T18:44:35.063" v="2" actId="1076"/>
        <pc:sldMkLst>
          <pc:docMk/>
          <pc:sldMk cId="3501071361" sldId="259"/>
        </pc:sldMkLst>
        <pc:picChg chg="mod">
          <ac:chgData name="Debajyoti Chakraborty" userId="799cfb86-0884-4cb1-a78e-aa54e475246e" providerId="ADAL" clId="{DFFA0A0F-AD79-4F45-A162-D5E202DA3841}" dt="2023-07-20T18:44:35.063" v="2" actId="1076"/>
          <ac:picMkLst>
            <pc:docMk/>
            <pc:sldMk cId="3501071361" sldId="259"/>
            <ac:picMk id="8" creationId="{73DBD6BB-5576-407A-8AC8-A57C6AB0A7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7FB1-1DBB-4A3C-87A2-7A19B301AACB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F4F4D-00A7-4555-9F30-255AC2612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1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C15A-5215-43B1-AE26-37BF1499F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4A933-AB72-4D07-A912-C83E03865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96E3E-9DD3-4227-A958-31F3F9E8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1D1B1-04F8-4B24-AC58-01482007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4E26-2C03-4501-8802-5BA9BEFC2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0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9863-B403-429C-ACB6-C9758E46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AAD322-F21D-4709-B3E1-0232A65A7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BF17F-743A-4724-99CC-F896BCDA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B24AE-A815-4937-9F4B-6E763148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E63AB-BDBB-4C99-8561-8282F47D9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58A4BC-10A3-42F5-9223-F4B86D0A6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D0C54A-AB2C-4F45-ADD1-19CF57904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A6B57-FA85-446A-AC29-6BA6FC266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42751-FC35-478C-AC57-0AE92224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5256A-A45D-4A36-9ECC-4667315F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33B3C-5039-4948-91A1-297721E1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9CF2-48DE-469B-BB55-8B9C97198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97369-22A4-4CDC-8271-5BD5F26D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3F028-ED1D-4FEF-9F38-45316BD8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3260-87EE-4958-9174-B7F9527C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4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52E3-CC11-4787-B179-A2874117B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C7C5-A6D7-492C-98D9-6EF88F142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2ABF9-CAF4-4354-802A-F26F1B1E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9CE15-D8B4-487A-95D2-DAA733C5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69AB9-12BC-4F64-BF5C-92F0955A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2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ADBC-3523-472A-8A16-90D85243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EF81-CCEF-4D6A-A6E8-34A1B4DBD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0AB6B-244D-460C-ABF7-54BBE72E8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10A3C-B9FE-4E9F-A3C8-A60A16A8B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7E8E8-D099-4061-B31A-9A9A6D19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2E3C5-1176-478B-AB88-920FC1CD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17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DC19-3590-4633-8704-72D53B9B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2BA90-1E91-42EC-B2F1-65193A047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1540B-A933-4ECB-B37E-C9568CD40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AC937-D5F8-4345-9815-CF10EEE64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31D31-73CD-42DC-AE66-2E5D50AB0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420DD-A657-4D39-A6B5-7A9C63C7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8774E-50B9-46EE-92C0-2591DCBB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D5257-050D-4AEC-8516-5D5CBCF8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1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D86E-93AF-4DED-B088-BA5E1DF6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62D6F-BC12-4568-9121-45632DEAC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72388-7EBB-4DA5-8184-2B3EF24C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6272E-EB70-4900-9E68-658C9F07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82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2343F-91D0-4B81-B50C-B9E5B629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2F9C0-79EB-480D-B841-426BDAF1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F91B1-156C-4F49-8A77-7623A41D4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0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5208-6C5B-44A0-9627-3B22E530E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C174-9CA7-4CD5-BDCE-43860BCF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DDAB9-566A-490F-AE35-8EBCC9248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4AB64-8817-4AFD-90AC-D01523F8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FAB70-70A4-497D-92D7-71DCB1C8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5322E-5F73-4242-9775-F641D7C41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0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1B88-F4EC-407C-8BF8-CFE0FEF5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156D2F-E2C2-4A5D-BBF1-F8609A997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EA244-FA77-4B9A-BD76-2DDBFEFA3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71F8F-7830-4D99-A266-A4EEBC28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CA756-8D03-48A7-9876-049D156B9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227B5-2C7F-4947-8099-67700993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B5C95-0715-4546-A92A-569B47B3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7CF65-B048-4EEC-8D0F-ACF77ACD6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5B692-3525-4176-9827-DBC2200CC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6D388-E8ED-43D9-9BD9-572215EBE01E}" type="datetimeFigureOut">
              <a:rPr lang="en-US" smtClean="0"/>
              <a:t>20-Jul-23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EAB72-B28B-4456-9DF8-98EA35D7D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FD471-5A43-4FA4-9422-12AEE9C1D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80D9D-8D7D-46C2-9D13-2C9130339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7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8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3" y="1075190"/>
            <a:ext cx="1562267" cy="1172973"/>
            <a:chOff x="9160561" y="1000124"/>
            <a:chExt cx="1562267" cy="1172973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8" name="Picture 57" descr="A picture containing water, black&#10;&#10;Description automatically generated">
            <a:extLst>
              <a:ext uri="{FF2B5EF4-FFF2-40B4-BE49-F238E27FC236}">
                <a16:creationId xmlns:a16="http://schemas.microsoft.com/office/drawing/2014/main" id="{63906984-63DA-4C12-ACA2-F955270ECB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729" y="642937"/>
            <a:ext cx="2751139" cy="27511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5" name="Picture 64" descr="A picture containing water&#10;&#10;Description automatically generated">
            <a:extLst>
              <a:ext uri="{FF2B5EF4-FFF2-40B4-BE49-F238E27FC236}">
                <a16:creationId xmlns:a16="http://schemas.microsoft.com/office/drawing/2014/main" id="{3D9B364D-5D61-4D02-8CCC-CEC3D286C7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729" y="3462337"/>
            <a:ext cx="2751139" cy="27511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7" name="Picture 66" descr="A picture containing black, floor&#10;&#10;Description automatically generated">
            <a:extLst>
              <a:ext uri="{FF2B5EF4-FFF2-40B4-BE49-F238E27FC236}">
                <a16:creationId xmlns:a16="http://schemas.microsoft.com/office/drawing/2014/main" id="{3889D083-313A-4478-82A9-7476E25BC5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131" y="642939"/>
            <a:ext cx="1811339" cy="18113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9" name="Picture 68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D62C0053-DE3E-4575-A3D4-1800BD96DF0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131" y="2522539"/>
            <a:ext cx="1811339" cy="18113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1" name="Picture 70" descr="A picture containing water&#10;&#10;Description automatically generated">
            <a:extLst>
              <a:ext uri="{FF2B5EF4-FFF2-40B4-BE49-F238E27FC236}">
                <a16:creationId xmlns:a16="http://schemas.microsoft.com/office/drawing/2014/main" id="{C64DA4FC-A84C-4EBC-A169-FFE2D5D9846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8131" y="4402139"/>
            <a:ext cx="1811339" cy="18113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3" name="Picture 72" descr="A picture containing water, deck&#10;&#10;Description automatically generated">
            <a:extLst>
              <a:ext uri="{FF2B5EF4-FFF2-40B4-BE49-F238E27FC236}">
                <a16:creationId xmlns:a16="http://schemas.microsoft.com/office/drawing/2014/main" id="{8DA356BC-8AB9-4C25-9B90-82C2F88297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145" y="642939"/>
            <a:ext cx="1811339" cy="18113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5" name="Picture 74" descr="A picture containing water, outdoor&#10;&#10;Description automatically generated">
            <a:extLst>
              <a:ext uri="{FF2B5EF4-FFF2-40B4-BE49-F238E27FC236}">
                <a16:creationId xmlns:a16="http://schemas.microsoft.com/office/drawing/2014/main" id="{BF71A8BD-D423-426C-83FF-754C9759068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145" y="2522539"/>
            <a:ext cx="1811339" cy="18113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7" name="Picture 76" descr="A picture containing water&#10;&#10;Description automatically generated">
            <a:extLst>
              <a:ext uri="{FF2B5EF4-FFF2-40B4-BE49-F238E27FC236}">
                <a16:creationId xmlns:a16="http://schemas.microsoft.com/office/drawing/2014/main" id="{A916F4ED-C306-42CF-9938-16CB3470E64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145" y="4402139"/>
            <a:ext cx="1811339" cy="18113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A20C2C1-4E63-4BD8-BB23-69C77273E9D9}"/>
              </a:ext>
            </a:extLst>
          </p:cNvPr>
          <p:cNvSpPr txBox="1"/>
          <p:nvPr/>
        </p:nvSpPr>
        <p:spPr>
          <a:xfrm>
            <a:off x="8874222" y="3055879"/>
            <a:ext cx="2896947" cy="3431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3200" dirty="0">
                <a:latin typeface="Agency FB" panose="020B0503020202020204" pitchFamily="34" charset="0"/>
              </a:rPr>
              <a:t>Exploring</a:t>
            </a:r>
          </a:p>
          <a:p>
            <a:pPr algn="r">
              <a:spcAft>
                <a:spcPts val="600"/>
              </a:spcAft>
            </a:pPr>
            <a:r>
              <a:rPr lang="en-US" sz="3200" dirty="0">
                <a:latin typeface="Agency FB" panose="020B0503020202020204" pitchFamily="34" charset="0"/>
              </a:rPr>
              <a:t>Reinforcement</a:t>
            </a:r>
          </a:p>
          <a:p>
            <a:pPr algn="r">
              <a:spcAft>
                <a:spcPts val="600"/>
              </a:spcAft>
            </a:pPr>
            <a:r>
              <a:rPr lang="en-US" sz="3200" dirty="0">
                <a:latin typeface="Agency FB" panose="020B0503020202020204" pitchFamily="34" charset="0"/>
              </a:rPr>
              <a:t>Learning</a:t>
            </a:r>
          </a:p>
          <a:p>
            <a:pPr algn="r">
              <a:spcAft>
                <a:spcPts val="600"/>
              </a:spcAft>
            </a:pPr>
            <a:r>
              <a:rPr lang="en-US" sz="3200" dirty="0">
                <a:latin typeface="Agency FB" panose="020B0503020202020204" pitchFamily="34" charset="0"/>
              </a:rPr>
              <a:t>Techniques</a:t>
            </a:r>
          </a:p>
          <a:p>
            <a:pPr algn="r">
              <a:spcAft>
                <a:spcPts val="600"/>
              </a:spcAft>
            </a:pPr>
            <a:r>
              <a:rPr lang="en-US" sz="3200" dirty="0">
                <a:latin typeface="Agency FB" panose="020B0503020202020204" pitchFamily="34" charset="0"/>
              </a:rPr>
              <a:t>in HalfCheetah-v2</a:t>
            </a:r>
          </a:p>
          <a:p>
            <a:pPr algn="r">
              <a:spcAft>
                <a:spcPts val="600"/>
              </a:spcAft>
            </a:pPr>
            <a:r>
              <a:rPr lang="en-US" sz="3200" b="0" i="0" dirty="0" err="1">
                <a:solidFill>
                  <a:srgbClr val="0A2B2E"/>
                </a:solidFill>
                <a:effectLst/>
                <a:latin typeface="Agency FB" panose="020B0503020202020204" pitchFamily="34" charset="0"/>
              </a:rPr>
              <a:t>MuJoCo</a:t>
            </a:r>
            <a:r>
              <a:rPr lang="en-US" sz="3200" b="0" i="0" dirty="0">
                <a:solidFill>
                  <a:srgbClr val="0A2B2E"/>
                </a:solidFill>
                <a:effectLst/>
                <a:latin typeface="Agency FB" panose="020B0503020202020204" pitchFamily="34" charset="0"/>
              </a:rPr>
              <a:t> environment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F08203-426E-4660-A816-9D7581A539ED}"/>
              </a:ext>
            </a:extLst>
          </p:cNvPr>
          <p:cNvSpPr txBox="1"/>
          <p:nvPr/>
        </p:nvSpPr>
        <p:spPr>
          <a:xfrm>
            <a:off x="9274280" y="764816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gency FB" panose="020B0503020202020204" pitchFamily="34" charset="0"/>
              </a:rPr>
              <a:t>Project</a:t>
            </a:r>
          </a:p>
          <a:p>
            <a:pPr algn="ctr"/>
            <a:r>
              <a:rPr lang="en-US" dirty="0">
                <a:latin typeface="Agency FB" panose="020B0503020202020204" pitchFamily="34" charset="0"/>
              </a:rPr>
              <a:t>Group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B083D32-40AD-4844-87DA-61BE96EE285F}"/>
              </a:ext>
            </a:extLst>
          </p:cNvPr>
          <p:cNvSpPr txBox="1"/>
          <p:nvPr/>
        </p:nvSpPr>
        <p:spPr>
          <a:xfrm>
            <a:off x="9424080" y="1453642"/>
            <a:ext cx="4283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gency FB" panose="020B0503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3917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0789C-55E4-4AEC-BF42-54DB7F7C1160}"/>
              </a:ext>
            </a:extLst>
          </p:cNvPr>
          <p:cNvSpPr txBox="1"/>
          <p:nvPr/>
        </p:nvSpPr>
        <p:spPr>
          <a:xfrm>
            <a:off x="3908871" y="156364"/>
            <a:ext cx="43805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Agency FB"/>
                <a:cs typeface="Calibri"/>
              </a:rPr>
              <a:t>ENVIRONMENT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92112-F2AD-46AD-B415-73081F72DC7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D69EB-2D64-418B-8DF7-640085D718B7}"/>
              </a:ext>
            </a:extLst>
          </p:cNvPr>
          <p:cNvSpPr txBox="1"/>
          <p:nvPr/>
        </p:nvSpPr>
        <p:spPr>
          <a:xfrm>
            <a:off x="1587185" y="741139"/>
            <a:ext cx="901133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/>
                <a:cs typeface="Calibri"/>
              </a:rPr>
              <a:t>The HalfCheetah-v2 environment is part of </a:t>
            </a:r>
            <a:r>
              <a:rPr lang="en-US" dirty="0" err="1">
                <a:latin typeface="Times New Roman"/>
                <a:cs typeface="Calibri"/>
              </a:rPr>
              <a:t>Mujoco</a:t>
            </a:r>
            <a:r>
              <a:rPr lang="en-US" dirty="0">
                <a:latin typeface="Times New Roman"/>
                <a:cs typeface="Calibri"/>
              </a:rPr>
              <a:t> </a:t>
            </a:r>
            <a:r>
              <a:rPr lang="en-US" dirty="0">
                <a:latin typeface="Times New Roman"/>
                <a:ea typeface="+mn-lt"/>
                <a:cs typeface="+mn-lt"/>
              </a:rPr>
              <a:t>(Multi-Joint Dynamics with Contact)</a:t>
            </a:r>
            <a:r>
              <a:rPr lang="en-US" dirty="0">
                <a:latin typeface="Times New Roman"/>
                <a:cs typeface="Calibri"/>
              </a:rPr>
              <a:t>, which is an</a:t>
            </a:r>
            <a:r>
              <a:rPr lang="en-US" dirty="0">
                <a:latin typeface="Times New Roman"/>
                <a:ea typeface="+mn-lt"/>
                <a:cs typeface="+mn-lt"/>
              </a:rPr>
              <a:t> advanced physics simulation </a:t>
            </a:r>
            <a:r>
              <a:rPr lang="en-US" dirty="0">
                <a:latin typeface="Times New Roman"/>
                <a:cs typeface="Calibri"/>
              </a:rPr>
              <a:t>engine present in the </a:t>
            </a:r>
            <a:r>
              <a:rPr lang="en-US" dirty="0" err="1">
                <a:latin typeface="Times New Roman"/>
                <a:cs typeface="Calibri"/>
              </a:rPr>
              <a:t>OpenAI</a:t>
            </a:r>
            <a:r>
              <a:rPr lang="en-US" dirty="0">
                <a:latin typeface="Times New Roman"/>
                <a:cs typeface="Calibri"/>
              </a:rPr>
              <a:t> Gym library.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/>
                <a:cs typeface="Calibri"/>
              </a:rPr>
              <a:t>Observation space consists of 17 observations: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/>
                <a:cs typeface="Calibri"/>
              </a:rPr>
              <a:t>5 Body observations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/>
                <a:cs typeface="Calibri"/>
              </a:rPr>
              <a:t>12 Angular observations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/>
                <a:cs typeface="Calibri"/>
              </a:rPr>
              <a:t>Action space consists of 6 actions: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>
                <a:latin typeface="Times New Roman"/>
                <a:cs typeface="Calibri"/>
              </a:rPr>
              <a:t>6 Hinge Actuators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/>
                <a:cs typeface="Calibri"/>
              </a:rPr>
              <a:t>Each observation ranges from [-inf, inf]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/>
                <a:cs typeface="Calibri"/>
              </a:rPr>
              <a:t>Each action ranges from [-1, 1]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/>
                <a:cs typeface="Calibri"/>
              </a:rPr>
              <a:t>It has 2 types of reward signal: –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742950" lvl="1" indent="-285750" algn="just">
              <a:buFont typeface="Arial"/>
              <a:buChar char="•"/>
            </a:pPr>
            <a:r>
              <a:rPr lang="en-US" dirty="0" err="1">
                <a:latin typeface="Times New Roman"/>
                <a:ea typeface="+mn-lt"/>
                <a:cs typeface="+mn-lt"/>
              </a:rPr>
              <a:t>reward_forward</a:t>
            </a:r>
            <a:r>
              <a:rPr lang="en-US" dirty="0">
                <a:latin typeface="Times New Roman"/>
                <a:ea typeface="+mn-lt"/>
                <a:cs typeface="+mn-lt"/>
              </a:rPr>
              <a:t> / </a:t>
            </a:r>
            <a:r>
              <a:rPr lang="en-US" dirty="0" err="1">
                <a:latin typeface="Times New Roman"/>
                <a:ea typeface="+mn-lt"/>
                <a:cs typeface="+mn-lt"/>
              </a:rPr>
              <a:t>reward_run</a:t>
            </a:r>
            <a:r>
              <a:rPr lang="en-US" dirty="0">
                <a:latin typeface="Times New Roman"/>
                <a:ea typeface="+mn-lt"/>
                <a:cs typeface="+mn-lt"/>
              </a:rPr>
              <a:t>: The reward for moving, ignoring the control cost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 err="1">
                <a:latin typeface="Times New Roman"/>
                <a:ea typeface="+mn-lt"/>
                <a:cs typeface="+mn-lt"/>
              </a:rPr>
              <a:t>reward_ctrl</a:t>
            </a:r>
            <a:r>
              <a:rPr lang="en-US" dirty="0">
                <a:latin typeface="Times New Roman"/>
                <a:ea typeface="+mn-lt"/>
                <a:cs typeface="+mn-lt"/>
              </a:rPr>
              <a:t>: The reward for acting i.e., the control cost (always negative)</a:t>
            </a:r>
            <a:endParaRPr lang="en-US" dirty="0">
              <a:latin typeface="Times New Roman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latin typeface="Times New Roman"/>
                <a:cs typeface="Calibri"/>
              </a:rPr>
              <a:t>Continuous observation-control task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88F66AE-9E79-4797-A4E6-579497654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8" y="4463109"/>
            <a:ext cx="11717167" cy="218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8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eat, dark, chair&#10;&#10;Description automatically generated">
            <a:extLst>
              <a:ext uri="{FF2B5EF4-FFF2-40B4-BE49-F238E27FC236}">
                <a16:creationId xmlns:a16="http://schemas.microsoft.com/office/drawing/2014/main" id="{087D22B6-3D73-4D4B-8655-96FC21B15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7" t="53817" r="15934" b="17383"/>
          <a:stretch/>
        </p:blipFill>
        <p:spPr>
          <a:xfrm>
            <a:off x="3929062" y="2041446"/>
            <a:ext cx="4981576" cy="22417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7AEFCC8-F58B-468F-92D0-7D140F837DFB}"/>
              </a:ext>
            </a:extLst>
          </p:cNvPr>
          <p:cNvSpPr/>
          <p:nvPr/>
        </p:nvSpPr>
        <p:spPr>
          <a:xfrm>
            <a:off x="5121275" y="3219450"/>
            <a:ext cx="338455" cy="338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40607B-5C02-4CFF-8F83-26B3D35CC976}"/>
              </a:ext>
            </a:extLst>
          </p:cNvPr>
          <p:cNvSpPr/>
          <p:nvPr/>
        </p:nvSpPr>
        <p:spPr>
          <a:xfrm>
            <a:off x="4455795" y="2574290"/>
            <a:ext cx="338455" cy="338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6813C5-15FA-4369-8128-9628279E9CDC}"/>
              </a:ext>
            </a:extLst>
          </p:cNvPr>
          <p:cNvSpPr/>
          <p:nvPr/>
        </p:nvSpPr>
        <p:spPr>
          <a:xfrm>
            <a:off x="4117340" y="3315970"/>
            <a:ext cx="338455" cy="338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47A06F-474B-4618-A969-DE9EBBFBD61C}"/>
              </a:ext>
            </a:extLst>
          </p:cNvPr>
          <p:cNvSpPr/>
          <p:nvPr/>
        </p:nvSpPr>
        <p:spPr>
          <a:xfrm>
            <a:off x="7379972" y="3479482"/>
            <a:ext cx="338455" cy="338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9E5F5B-456B-4BEA-817D-8183C8DBB940}"/>
              </a:ext>
            </a:extLst>
          </p:cNvPr>
          <p:cNvSpPr/>
          <p:nvPr/>
        </p:nvSpPr>
        <p:spPr>
          <a:xfrm>
            <a:off x="7523959" y="2743517"/>
            <a:ext cx="338455" cy="338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9C3A02-C2C2-409A-8324-9CDD695C494B}"/>
              </a:ext>
            </a:extLst>
          </p:cNvPr>
          <p:cNvSpPr/>
          <p:nvPr/>
        </p:nvSpPr>
        <p:spPr>
          <a:xfrm>
            <a:off x="8057515" y="3648709"/>
            <a:ext cx="338455" cy="338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461A93-CC3B-41BE-A871-05A6C5A3491A}"/>
              </a:ext>
            </a:extLst>
          </p:cNvPr>
          <p:cNvSpPr txBox="1"/>
          <p:nvPr/>
        </p:nvSpPr>
        <p:spPr>
          <a:xfrm>
            <a:off x="9247348" y="2538897"/>
            <a:ext cx="203023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3 Hinge actuators (back)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torque (Nm)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B5F0E5-8E14-4762-AA17-C7D83BCA12D2}"/>
              </a:ext>
            </a:extLst>
          </p:cNvPr>
          <p:cNvCxnSpPr>
            <a:stCxn id="13" idx="1"/>
            <a:endCxn id="11" idx="6"/>
          </p:cNvCxnSpPr>
          <p:nvPr/>
        </p:nvCxnSpPr>
        <p:spPr>
          <a:xfrm flipH="1">
            <a:off x="7862414" y="2800507"/>
            <a:ext cx="1384934" cy="112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121D58-621D-4870-B932-51A0706AE601}"/>
              </a:ext>
            </a:extLst>
          </p:cNvPr>
          <p:cNvCxnSpPr>
            <a:cxnSpLocks/>
            <a:stCxn id="13" idx="1"/>
            <a:endCxn id="12" idx="7"/>
          </p:cNvCxnSpPr>
          <p:nvPr/>
        </p:nvCxnSpPr>
        <p:spPr>
          <a:xfrm flipH="1">
            <a:off x="8346404" y="2800507"/>
            <a:ext cx="900944" cy="897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0F0A39-5E47-4D0D-BD6B-8A5681C57573}"/>
              </a:ext>
            </a:extLst>
          </p:cNvPr>
          <p:cNvCxnSpPr>
            <a:cxnSpLocks/>
            <a:stCxn id="13" idx="1"/>
            <a:endCxn id="10" idx="7"/>
          </p:cNvCxnSpPr>
          <p:nvPr/>
        </p:nvCxnSpPr>
        <p:spPr>
          <a:xfrm flipH="1">
            <a:off x="7668861" y="2800507"/>
            <a:ext cx="1578487" cy="728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6C2205B-D33F-4733-B36D-8C1B80EB01B6}"/>
              </a:ext>
            </a:extLst>
          </p:cNvPr>
          <p:cNvSpPr txBox="1"/>
          <p:nvPr/>
        </p:nvSpPr>
        <p:spPr>
          <a:xfrm>
            <a:off x="1224776" y="2300475"/>
            <a:ext cx="2030236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3 Hinge actuators (back)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</a:rPr>
              <a:t>torque (Nm)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531A0D-E408-4552-9883-015F0E906F41}"/>
              </a:ext>
            </a:extLst>
          </p:cNvPr>
          <p:cNvCxnSpPr>
            <a:cxnSpLocks/>
            <a:stCxn id="30" idx="3"/>
            <a:endCxn id="8" idx="2"/>
          </p:cNvCxnSpPr>
          <p:nvPr/>
        </p:nvCxnSpPr>
        <p:spPr>
          <a:xfrm>
            <a:off x="3255012" y="2562085"/>
            <a:ext cx="1200783" cy="181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A35263-9014-4FA9-9B71-37B16E57B363}"/>
              </a:ext>
            </a:extLst>
          </p:cNvPr>
          <p:cNvCxnSpPr>
            <a:cxnSpLocks/>
            <a:stCxn id="30" idx="3"/>
            <a:endCxn id="9" idx="1"/>
          </p:cNvCxnSpPr>
          <p:nvPr/>
        </p:nvCxnSpPr>
        <p:spPr>
          <a:xfrm>
            <a:off x="3255012" y="2562085"/>
            <a:ext cx="911894" cy="803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8256F4-345D-4DCE-B0F5-845A002CA307}"/>
              </a:ext>
            </a:extLst>
          </p:cNvPr>
          <p:cNvCxnSpPr>
            <a:cxnSpLocks/>
            <a:stCxn id="30" idx="3"/>
            <a:endCxn id="7" idx="2"/>
          </p:cNvCxnSpPr>
          <p:nvPr/>
        </p:nvCxnSpPr>
        <p:spPr>
          <a:xfrm>
            <a:off x="3255012" y="2562085"/>
            <a:ext cx="1866263" cy="82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78CE431-D528-4B9F-837D-6DE26C00B1D2}"/>
              </a:ext>
            </a:extLst>
          </p:cNvPr>
          <p:cNvSpPr/>
          <p:nvPr/>
        </p:nvSpPr>
        <p:spPr>
          <a:xfrm>
            <a:off x="4511040" y="2625476"/>
            <a:ext cx="224473" cy="2244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C7DD06-E2FC-4373-91D6-7D0D62C959E9}"/>
              </a:ext>
            </a:extLst>
          </p:cNvPr>
          <p:cNvSpPr/>
          <p:nvPr/>
        </p:nvSpPr>
        <p:spPr>
          <a:xfrm>
            <a:off x="4174330" y="3363475"/>
            <a:ext cx="224473" cy="2244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4BCCC14-4165-492B-A7DE-2491BC8241DE}"/>
              </a:ext>
            </a:extLst>
          </p:cNvPr>
          <p:cNvSpPr/>
          <p:nvPr/>
        </p:nvSpPr>
        <p:spPr>
          <a:xfrm>
            <a:off x="5178265" y="3276440"/>
            <a:ext cx="224473" cy="2244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4025BB-0B75-4C90-8AB1-63589FB8B0DE}"/>
              </a:ext>
            </a:extLst>
          </p:cNvPr>
          <p:cNvSpPr/>
          <p:nvPr/>
        </p:nvSpPr>
        <p:spPr>
          <a:xfrm>
            <a:off x="7579204" y="2800507"/>
            <a:ext cx="224473" cy="2244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43D669F-3AE4-4040-8A35-C01A24B83BAE}"/>
              </a:ext>
            </a:extLst>
          </p:cNvPr>
          <p:cNvSpPr/>
          <p:nvPr/>
        </p:nvSpPr>
        <p:spPr>
          <a:xfrm>
            <a:off x="7438689" y="3529048"/>
            <a:ext cx="224473" cy="2244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6B0992-8ACB-49A3-97B5-2A7754BE52F8}"/>
              </a:ext>
            </a:extLst>
          </p:cNvPr>
          <p:cNvSpPr/>
          <p:nvPr/>
        </p:nvSpPr>
        <p:spPr>
          <a:xfrm>
            <a:off x="8114505" y="3698275"/>
            <a:ext cx="224473" cy="22447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B8672D-A636-46C0-B0E0-DBCB3E79D4B5}"/>
              </a:ext>
            </a:extLst>
          </p:cNvPr>
          <p:cNvSpPr txBox="1"/>
          <p:nvPr/>
        </p:nvSpPr>
        <p:spPr>
          <a:xfrm>
            <a:off x="5230807" y="1302782"/>
            <a:ext cx="2180918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12 Hinge Observations: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/>
              <a:t>Angle (rad)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/>
              <a:t>Angular velocity (rad/s)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A2F47CB-AC41-47C1-BF10-228755AA1841}"/>
              </a:ext>
            </a:extLst>
          </p:cNvPr>
          <p:cNvCxnSpPr>
            <a:cxnSpLocks/>
            <a:stCxn id="44" idx="2"/>
            <a:endCxn id="37" idx="7"/>
          </p:cNvCxnSpPr>
          <p:nvPr/>
        </p:nvCxnSpPr>
        <p:spPr>
          <a:xfrm flipH="1">
            <a:off x="4702640" y="2041446"/>
            <a:ext cx="1618626" cy="6169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8FC6E-FE86-4ED4-A74B-59BB81BCA575}"/>
              </a:ext>
            </a:extLst>
          </p:cNvPr>
          <p:cNvCxnSpPr>
            <a:cxnSpLocks/>
            <a:stCxn id="44" idx="2"/>
            <a:endCxn id="38" idx="7"/>
          </p:cNvCxnSpPr>
          <p:nvPr/>
        </p:nvCxnSpPr>
        <p:spPr>
          <a:xfrm flipH="1">
            <a:off x="4365930" y="2041446"/>
            <a:ext cx="1955336" cy="1354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BD4035E-A17A-4D81-B010-033933B4C8B0}"/>
              </a:ext>
            </a:extLst>
          </p:cNvPr>
          <p:cNvCxnSpPr>
            <a:cxnSpLocks/>
            <a:stCxn id="44" idx="2"/>
            <a:endCxn id="39" idx="7"/>
          </p:cNvCxnSpPr>
          <p:nvPr/>
        </p:nvCxnSpPr>
        <p:spPr>
          <a:xfrm flipH="1">
            <a:off x="5369865" y="2041446"/>
            <a:ext cx="951401" cy="1267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3B28EC2-9476-47FB-9B49-AFCD93A3C34E}"/>
              </a:ext>
            </a:extLst>
          </p:cNvPr>
          <p:cNvCxnSpPr>
            <a:cxnSpLocks/>
            <a:stCxn id="44" idx="2"/>
            <a:endCxn id="40" idx="1"/>
          </p:cNvCxnSpPr>
          <p:nvPr/>
        </p:nvCxnSpPr>
        <p:spPr>
          <a:xfrm>
            <a:off x="6321266" y="2041446"/>
            <a:ext cx="1290811" cy="791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DBB127B-60CD-455E-A592-96BECC290F49}"/>
              </a:ext>
            </a:extLst>
          </p:cNvPr>
          <p:cNvCxnSpPr>
            <a:cxnSpLocks/>
            <a:stCxn id="44" idx="2"/>
            <a:endCxn id="42" idx="1"/>
          </p:cNvCxnSpPr>
          <p:nvPr/>
        </p:nvCxnSpPr>
        <p:spPr>
          <a:xfrm>
            <a:off x="6321266" y="2041446"/>
            <a:ext cx="1826112" cy="1689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0A2C99-42C2-49DE-B3C6-56D8ADAFEC17}"/>
              </a:ext>
            </a:extLst>
          </p:cNvPr>
          <p:cNvCxnSpPr>
            <a:cxnSpLocks/>
            <a:stCxn id="44" idx="2"/>
            <a:endCxn id="41" idx="1"/>
          </p:cNvCxnSpPr>
          <p:nvPr/>
        </p:nvCxnSpPr>
        <p:spPr>
          <a:xfrm>
            <a:off x="6321266" y="2041446"/>
            <a:ext cx="1150296" cy="1520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B80C31-5D94-4EAC-A275-4BA7F1629F6B}"/>
              </a:ext>
            </a:extLst>
          </p:cNvPr>
          <p:cNvSpPr txBox="1"/>
          <p:nvPr/>
        </p:nvSpPr>
        <p:spPr>
          <a:xfrm>
            <a:off x="5343915" y="4135012"/>
            <a:ext cx="1954702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5 Body Observations: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/>
              <a:t>X-axis: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i="1" dirty="0"/>
              <a:t>Distance (m)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i="1" dirty="0"/>
              <a:t>Velocity (m/s)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/>
              <a:t>Y-axis: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i="1" dirty="0"/>
              <a:t>Rotation (rad)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i="1" dirty="0"/>
              <a:t>Z-axis: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i="1" dirty="0"/>
              <a:t>Distance (m)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i="1" dirty="0"/>
              <a:t>Velocity (m/s)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02B166D-1C56-41E2-96BE-5B6184119414}"/>
              </a:ext>
            </a:extLst>
          </p:cNvPr>
          <p:cNvSpPr txBox="1"/>
          <p:nvPr/>
        </p:nvSpPr>
        <p:spPr>
          <a:xfrm>
            <a:off x="3908871" y="156364"/>
            <a:ext cx="43805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Agency FB"/>
                <a:cs typeface="Calibri"/>
              </a:rPr>
              <a:t>ENVIRONMENT DESCRIPTION</a:t>
            </a:r>
          </a:p>
        </p:txBody>
      </p:sp>
    </p:spTree>
    <p:extLst>
      <p:ext uri="{BB962C8B-B14F-4D97-AF65-F5344CB8AC3E}">
        <p14:creationId xmlns:p14="http://schemas.microsoft.com/office/powerpoint/2010/main" val="193266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E6B682-45B9-4E8F-8F0F-7C635E661362}"/>
              </a:ext>
            </a:extLst>
          </p:cNvPr>
          <p:cNvSpPr txBox="1"/>
          <p:nvPr/>
        </p:nvSpPr>
        <p:spPr>
          <a:xfrm>
            <a:off x="693987" y="857890"/>
            <a:ext cx="10804026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Leveraged 2 TD-learning methods 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Off-Policy – Q-learning Update rule:</a:t>
            </a:r>
          </a:p>
          <a:p>
            <a:pPr lvl="1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Q(s, a) = Q(s, a) + α * (r + µ *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(Q(s', a')) - Q(s, a))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On-Policy – SARSA Update rule:</a:t>
            </a:r>
          </a:p>
          <a:p>
            <a:pPr lvl="1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Q(s, a) = Q(s, a) + α * (r + µ * Q(s', a') - Q(s, a))</a:t>
            </a:r>
            <a:endParaRPr lang="en-US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Parameters used: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α (learning rate) = 0.8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µ (discount factor)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0.99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state and action spaces discretized into 'k' bins where k = 2.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Binned state space vector – (2, 2, 2, 2, 2, 2, 2, 2, 2, 2, 2, 2, 2, 2, 2, 2, 2)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Binned action space vector– (2, 2, 2, 2, 2, 2).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Clipped the minimum and maximum ranges for observations from [-inf, inf] to [-25, 25] by observing ~10k random samples from the environment.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state and action space increases exponentially with number of bins with:</a:t>
            </a:r>
          </a:p>
          <a:p>
            <a:pPr algn="ctr"/>
            <a:r>
              <a:rPr lang="en-US" dirty="0">
                <a:latin typeface="Times New Roman"/>
                <a:cs typeface="Times New Roman"/>
              </a:rPr>
              <a:t>total Q table size = </a:t>
            </a:r>
            <a:r>
              <a:rPr lang="en-US" dirty="0" err="1">
                <a:latin typeface="Times New Roman"/>
                <a:cs typeface="Times New Roman"/>
              </a:rPr>
              <a:t>na_bins</a:t>
            </a:r>
            <a:r>
              <a:rPr lang="en-US" baseline="30000" dirty="0" err="1">
                <a:latin typeface="Times New Roman"/>
                <a:cs typeface="Times New Roman"/>
              </a:rPr>
              <a:t>n_actions</a:t>
            </a:r>
            <a:r>
              <a:rPr lang="en-US" dirty="0">
                <a:latin typeface="Times New Roman"/>
                <a:cs typeface="Times New Roman"/>
              </a:rPr>
              <a:t> * </a:t>
            </a:r>
            <a:r>
              <a:rPr lang="en-US" dirty="0" err="1">
                <a:latin typeface="Times New Roman"/>
                <a:cs typeface="Times New Roman"/>
              </a:rPr>
              <a:t>ns_bins</a:t>
            </a:r>
            <a:r>
              <a:rPr lang="en-US" baseline="30000" dirty="0" err="1">
                <a:latin typeface="Times New Roman"/>
                <a:cs typeface="Times New Roman"/>
              </a:rPr>
              <a:t>n_observations</a:t>
            </a:r>
            <a:r>
              <a:rPr lang="en-US" dirty="0">
                <a:latin typeface="Times New Roman"/>
                <a:cs typeface="Times New Roman"/>
              </a:rPr>
              <a:t> = 2</a:t>
            </a:r>
            <a:r>
              <a:rPr lang="en-US" baseline="30000" dirty="0">
                <a:latin typeface="Times New Roman"/>
                <a:cs typeface="Times New Roman"/>
              </a:rPr>
              <a:t>6</a:t>
            </a:r>
            <a:r>
              <a:rPr lang="en-US" dirty="0">
                <a:latin typeface="Times New Roman"/>
                <a:cs typeface="Times New Roman"/>
              </a:rPr>
              <a:t> * 2</a:t>
            </a:r>
            <a:r>
              <a:rPr lang="en-US" baseline="30000" dirty="0">
                <a:latin typeface="Times New Roman"/>
                <a:cs typeface="Times New Roman"/>
              </a:rPr>
              <a:t>17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reward the agent receives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reward_run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reward_ctrl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selected using Epsilon Greedy with: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epsilon value of 0.99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decaying at a rate of log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epsilon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+ 1) / 25)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5F14C-645E-4EB1-B265-C4C90198CB86}"/>
              </a:ext>
            </a:extLst>
          </p:cNvPr>
          <p:cNvSpPr txBox="1"/>
          <p:nvPr/>
        </p:nvSpPr>
        <p:spPr>
          <a:xfrm>
            <a:off x="3908871" y="156364"/>
            <a:ext cx="43805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Agency FB"/>
                <a:cs typeface="Calibri"/>
              </a:rPr>
              <a:t>MODEL FREE METHODS</a:t>
            </a:r>
          </a:p>
        </p:txBody>
      </p:sp>
    </p:spTree>
    <p:extLst>
      <p:ext uri="{BB962C8B-B14F-4D97-AF65-F5344CB8AC3E}">
        <p14:creationId xmlns:p14="http://schemas.microsoft.com/office/powerpoint/2010/main" val="2093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E3EFC-8846-4786-81B9-1297EE3140CC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solidFill>
                  <a:srgbClr val="FFFFFF"/>
                </a:solidFill>
                <a:latin typeface="Agency FB" panose="020B0503020202020204" pitchFamily="34" charset="0"/>
                <a:ea typeface="+mj-ea"/>
                <a:cs typeface="+mj-cs"/>
              </a:rPr>
              <a:t>Q-LEARNING vs. SARSA PREMILINARY RESULTS</a:t>
            </a:r>
            <a:endParaRPr lang="en-US" dirty="0">
              <a:latin typeface="Agency FB" panose="020B0503020202020204" pitchFamily="34" charset="0"/>
              <a:ea typeface="+mj-ea"/>
              <a:cs typeface="+mj-cs"/>
            </a:endParaRPr>
          </a:p>
        </p:txBody>
      </p: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4530C69-5550-423F-B53B-DA4E22946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143496"/>
            <a:ext cx="5455917" cy="25642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B414F5BF-A4EA-47D9-B61B-347BC35CF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5073" y="3143496"/>
            <a:ext cx="5455917" cy="25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6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5989E-EE80-490F-AC40-7DE4901EC789}"/>
              </a:ext>
            </a:extLst>
          </p:cNvPr>
          <p:cNvSpPr txBox="1"/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Agency FB" panose="020B0503020202020204" pitchFamily="34" charset="0"/>
                <a:ea typeface="+mj-ea"/>
                <a:cs typeface="+mj-cs"/>
              </a:rPr>
              <a:t>STATE SPACE TOO LARGE? - POLICY GRADIENT DDPG</a:t>
            </a:r>
          </a:p>
        </p:txBody>
      </p:sp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DBD6BB-5576-407A-8AC8-A57C6AB0A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0" t="3965" r="-260" b="-1"/>
          <a:stretch/>
        </p:blipFill>
        <p:spPr>
          <a:xfrm>
            <a:off x="532034" y="2627442"/>
            <a:ext cx="5989320" cy="35150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B3C99-01AF-4068-A787-BAAA9C30ADB1}"/>
              </a:ext>
            </a:extLst>
          </p:cNvPr>
          <p:cNvSpPr txBox="1"/>
          <p:nvPr/>
        </p:nvSpPr>
        <p:spPr>
          <a:xfrm>
            <a:off x="6521354" y="2245360"/>
            <a:ext cx="5235323" cy="459807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Value based learning inefficient due to curse of dimensionality. Therefore, we leverage policy gradient methods for directly learning a parameterized policy. 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However, for continuous control tasks naïve policy gradient works poorly. Therefore, we combine value and policy learning.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Deep Deterministic Policy Gradient (DDPG)</a:t>
            </a:r>
            <a:r>
              <a:rPr lang="en-US" sz="1400" dirty="0"/>
              <a:t> is a model-free off-policy algorithm for learning continuous actions. It uses the structure of </a:t>
            </a:r>
            <a:r>
              <a:rPr lang="en-US" sz="1400" i="1" dirty="0"/>
              <a:t>actor-critic</a:t>
            </a:r>
            <a:r>
              <a:rPr lang="en-US" sz="1400" dirty="0"/>
              <a:t> model, where the policy plays the role of an actor and the value acts as a critic for the policy and a </a:t>
            </a:r>
            <a:r>
              <a:rPr lang="en-US" sz="1400" i="1" dirty="0"/>
              <a:t>replay buffer – </a:t>
            </a:r>
            <a:r>
              <a:rPr lang="en-US" sz="1400" dirty="0"/>
              <a:t>we learn from previous experiences (states, actions, rewards, next states).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Simultaneous generation of values from the critic </a:t>
            </a:r>
            <a:r>
              <a:rPr lang="en-US" sz="1400"/>
              <a:t>network</a:t>
            </a:r>
            <a:r>
              <a:rPr lang="en-US" sz="1400" dirty="0"/>
              <a:t> results in instability in training hence, DDPG uses 2 target networks to stabilize the training of critic.</a:t>
            </a:r>
            <a:endParaRPr lang="en-US" sz="1400">
              <a:cs typeface="Calibri"/>
            </a:endParaRP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The actor learns by freezing the critic network and feeding in observations from the replay buffer. The critic learns from the difference between its frozen target network which generates </a:t>
            </a:r>
            <a:r>
              <a:rPr lang="en-US" sz="1400" err="1">
                <a:cs typeface="Calibri"/>
              </a:rPr>
              <a:t>Q</a:t>
            </a:r>
            <a:r>
              <a:rPr lang="en-US" sz="1400" baseline="-25000" err="1">
                <a:cs typeface="Calibri"/>
              </a:rPr>
              <a:t>next</a:t>
            </a:r>
            <a:r>
              <a:rPr lang="en-US" sz="1400">
                <a:cs typeface="Calibri"/>
              </a:rPr>
              <a:t> and its other target network which generates Q of current state.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cs typeface="Calibri"/>
              </a:rPr>
              <a:t>Objective of actor = maximize(Q) and Objective of critic = minimize(Q - (reward + discount * </a:t>
            </a:r>
            <a:r>
              <a:rPr lang="en-US" sz="1400" err="1">
                <a:cs typeface="Calibri"/>
              </a:rPr>
              <a:t>Q</a:t>
            </a:r>
            <a:r>
              <a:rPr lang="en-US" sz="1400" baseline="-25000" err="1">
                <a:cs typeface="Calibri"/>
              </a:rPr>
              <a:t>next</a:t>
            </a:r>
            <a:r>
              <a:rPr lang="en-US" sz="1400">
                <a:cs typeface="Calibri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50107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A5654F-53AB-4EB6-831C-397FFD3B7FDC}"/>
              </a:ext>
            </a:extLst>
          </p:cNvPr>
          <p:cNvSpPr txBox="1"/>
          <p:nvPr/>
        </p:nvSpPr>
        <p:spPr>
          <a:xfrm>
            <a:off x="3908871" y="156364"/>
            <a:ext cx="43805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Agency FB"/>
                <a:cs typeface="Calibri"/>
              </a:rPr>
              <a:t>DDPG PREMILINARY RESULTS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185AFFC-636F-468C-8ED2-069EAF4A4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100" y="1524000"/>
            <a:ext cx="105918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4B07E-C0BF-4D5E-8A00-D8A075585FFB}"/>
              </a:ext>
            </a:extLst>
          </p:cNvPr>
          <p:cNvSpPr txBox="1"/>
          <p:nvPr/>
        </p:nvSpPr>
        <p:spPr>
          <a:xfrm>
            <a:off x="5715928" y="550672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589F1-7240-4ABA-8D2A-48E6D2716F55}"/>
              </a:ext>
            </a:extLst>
          </p:cNvPr>
          <p:cNvSpPr txBox="1"/>
          <p:nvPr/>
        </p:nvSpPr>
        <p:spPr>
          <a:xfrm>
            <a:off x="582981" y="1216531"/>
            <a:ext cx="8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58223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1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8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3" y="1075190"/>
            <a:ext cx="1562267" cy="1172973"/>
            <a:chOff x="9160561" y="1000124"/>
            <a:chExt cx="1562267" cy="1172973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818550-EAF3-4227-8812-6ABEDB7373B6}"/>
              </a:ext>
            </a:extLst>
          </p:cNvPr>
          <p:cNvSpPr txBox="1"/>
          <p:nvPr/>
        </p:nvSpPr>
        <p:spPr>
          <a:xfrm>
            <a:off x="3908871" y="156364"/>
            <a:ext cx="43805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Agency FB"/>
                <a:cs typeface="Calibri"/>
              </a:rPr>
              <a:t>PLANS FOR FINISHING 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59A56C-520D-4C66-97E5-0707FF2C09D4}"/>
              </a:ext>
            </a:extLst>
          </p:cNvPr>
          <p:cNvSpPr txBox="1"/>
          <p:nvPr/>
        </p:nvSpPr>
        <p:spPr>
          <a:xfrm>
            <a:off x="1017736" y="1859339"/>
            <a:ext cx="63261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plan to train more episodes on DDPG and explore other policy evaluation methods, if time permits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also plan to generalize the approach to accommodate any continuous space and action reinforcement learning problem; so that it can be applied to other </a:t>
            </a:r>
            <a:r>
              <a:rPr lang="en-US" dirty="0" err="1"/>
              <a:t>Mujoco</a:t>
            </a:r>
            <a:r>
              <a:rPr lang="en-US" dirty="0"/>
              <a:t> use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And, before finishing up…</a:t>
            </a:r>
          </a:p>
        </p:txBody>
      </p:sp>
    </p:spTree>
    <p:extLst>
      <p:ext uri="{BB962C8B-B14F-4D97-AF65-F5344CB8AC3E}">
        <p14:creationId xmlns:p14="http://schemas.microsoft.com/office/powerpoint/2010/main" val="421100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hecker&#10;&#10;Description automatically generated">
            <a:extLst>
              <a:ext uri="{FF2B5EF4-FFF2-40B4-BE49-F238E27FC236}">
                <a16:creationId xmlns:a16="http://schemas.microsoft.com/office/drawing/2014/main" id="{390E4E67-7C79-4AA7-98EE-25E108DDF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"/>
            <a:ext cx="12192000" cy="66675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169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0A5D1B255A2B45ADE027D1186543AA" ma:contentTypeVersion="5" ma:contentTypeDescription="Create a new document." ma:contentTypeScope="" ma:versionID="f3539cf292a5a68bb869f215a205fb46">
  <xsd:schema xmlns:xsd="http://www.w3.org/2001/XMLSchema" xmlns:xs="http://www.w3.org/2001/XMLSchema" xmlns:p="http://schemas.microsoft.com/office/2006/metadata/properties" xmlns:ns3="752b73c8-bc5b-4706-930f-28660f291325" xmlns:ns4="ddde9a70-32ea-41be-a27e-90ca810208fd" targetNamespace="http://schemas.microsoft.com/office/2006/metadata/properties" ma:root="true" ma:fieldsID="515f4a6fbac9a4a2cf15b5743304bef5" ns3:_="" ns4:_="">
    <xsd:import namespace="752b73c8-bc5b-4706-930f-28660f291325"/>
    <xsd:import namespace="ddde9a70-32ea-41be-a27e-90ca810208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b73c8-bc5b-4706-930f-28660f2913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e9a70-32ea-41be-a27e-90ca810208f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8EB298-13B8-43E2-91EE-E141A677D070}">
  <ds:schemaRefs>
    <ds:schemaRef ds:uri="752b73c8-bc5b-4706-930f-28660f291325"/>
    <ds:schemaRef ds:uri="ddde9a70-32ea-41be-a27e-90ca810208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12F4E5C-031B-4CFA-A01E-69CB65A792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85AEA3-2385-450E-83EF-2048889E5B9C}">
  <ds:schemaRefs>
    <ds:schemaRef ds:uri="752b73c8-bc5b-4706-930f-28660f291325"/>
    <ds:schemaRef ds:uri="ddde9a70-32ea-41be-a27e-90ca810208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</TotalTime>
  <Words>763</Words>
  <Application>Microsoft Office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Agency FB</vt:lpstr>
      <vt:lpstr>Arial</vt:lpstr>
      <vt:lpstr>Arial,Sans-Serif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Debajyoti Chakraborty</dc:creator>
  <cp:lastModifiedBy>Debajyoti Chakraborty</cp:lastModifiedBy>
  <cp:revision>2</cp:revision>
  <dcterms:created xsi:type="dcterms:W3CDTF">2021-12-08T23:06:56Z</dcterms:created>
  <dcterms:modified xsi:type="dcterms:W3CDTF">2023-07-20T18:44:43Z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0x010100920A5D1B255A2B45ADE027D1186543AA</vt:lpwstr>
  </property>
</Properties>
</file>